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7" r:id="rId2"/>
    <p:sldId id="265" r:id="rId3"/>
    <p:sldId id="268" r:id="rId4"/>
    <p:sldId id="269" r:id="rId5"/>
    <p:sldId id="270" r:id="rId6"/>
    <p:sldId id="272" r:id="rId7"/>
    <p:sldId id="274" r:id="rId8"/>
    <p:sldId id="271" r:id="rId9"/>
    <p:sldId id="275" r:id="rId10"/>
    <p:sldId id="276" r:id="rId11"/>
    <p:sldId id="277" r:id="rId12"/>
    <p:sldId id="280" r:id="rId13"/>
    <p:sldId id="285" r:id="rId14"/>
    <p:sldId id="286" r:id="rId15"/>
    <p:sldId id="287" r:id="rId16"/>
    <p:sldId id="288" r:id="rId17"/>
    <p:sldId id="282" r:id="rId18"/>
    <p:sldId id="283" r:id="rId19"/>
    <p:sldId id="284" r:id="rId20"/>
    <p:sldId id="262" r:id="rId21"/>
    <p:sldId id="258" r:id="rId22"/>
    <p:sldId id="260" r:id="rId23"/>
    <p:sldId id="261" r:id="rId24"/>
    <p:sldId id="259" r:id="rId25"/>
    <p:sldId id="264" r:id="rId26"/>
    <p:sldId id="289" r:id="rId27"/>
    <p:sldId id="290" r:id="rId28"/>
    <p:sldId id="263" r:id="rId29"/>
    <p:sldId id="257" r:id="rId30"/>
    <p:sldId id="256" r:id="rId31"/>
    <p:sldId id="291" r:id="rId32"/>
    <p:sldId id="293" r:id="rId33"/>
    <p:sldId id="294" r:id="rId34"/>
    <p:sldId id="292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2"/>
    <p:restoredTop sz="94747"/>
  </p:normalViewPr>
  <p:slideViewPr>
    <p:cSldViewPr snapToGrid="0" snapToObjects="1">
      <p:cViewPr varScale="1">
        <p:scale>
          <a:sx n="144" d="100"/>
          <a:sy n="144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1E70-CD4C-3C4F-8C4C-0252B72E8F0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0C298-D561-CE4C-A65A-5D7CDAAED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0C298-D561-CE4C-A65A-5D7CDAAED3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0C298-D561-CE4C-A65A-5D7CDAAED3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7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0C298-D561-CE4C-A65A-5D7CDAAED3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3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1E929EF0-9C22-EA4A-B482-7EA7929E5F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C1C68D49-F8B3-1D47-BEB3-EB85CAA9E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4FCDEF53-4076-EA4E-9852-9729BAF89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A1450D-698E-FF47-8664-2CAAB2ABED50}" type="slidenum">
              <a:rPr lang="en-GB" altLang="en-US" smtClean="0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461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0C298-D561-CE4C-A65A-5D7CDAAED3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0C298-D561-CE4C-A65A-5D7CDAAED3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EF8-E291-B547-A538-DE08F053D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9A67F-C2C8-9A43-B252-1BB4D31A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A601-8286-0E4A-9A5F-3DB8DBC4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D502-CC38-6549-BAE4-56D66200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51D6D-1D2D-F848-81AB-C4B54429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994A-C0D2-F841-B303-73408322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F150A-DE43-E845-A88A-E5CB82082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5C294-7A50-1F4C-A328-6F04C680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4F44F-B762-704E-B4F8-DCA06873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7CB6-9671-1444-B3CE-26830959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1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6B7036-9D78-DE4B-ABE1-B3A2F4F22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72215-6441-1942-ABAD-2B2ACEF34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5DC2B-D92B-ED4F-BBD3-961F1D0E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E25AC-25B2-954B-966B-62D46E2B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0AD55-75CF-BC4F-94EA-C845DFBE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AB76-32BC-DF41-ACEB-4AF985BB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25D7-A80D-6D49-B170-F58A0B1D4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61A6-A968-CD4F-B7CA-7D612F1C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8958-74A4-0945-A13B-BFED837D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133FC-3B1D-7448-8210-D3701070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FF4-5A94-B448-8D8E-72646465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8A1D7-FB00-B143-B73A-D3669E854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86AA-0233-994C-9875-4FEBDA79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36D86-09B9-A04A-9727-BAD20964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DDE12-0866-6943-9B06-3779817A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5A57-F42F-264C-A755-9A19E8A2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3C83-00F6-0D4A-8708-09290587B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7C41F-31F2-5349-8185-546440F3C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21F12-ADB1-6C44-BD2B-56667E61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30CA-D5BB-6E4D-8A8D-D1617416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1DBB9-B44F-1145-A04A-2DCB7E43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1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8A50-C5ED-6944-A079-DD7FA87D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5BD59-BA90-1549-8027-D330F03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5C43-C6DA-6044-97C6-F643C12E5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85727-DAC9-0C4D-A8D4-E1827ED68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6D6FB-4526-A141-B1EF-E1C5DD14A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3DCC6-521B-184B-9F6E-203BCE2D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2F114-445F-2C42-8FED-83BB3ED1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AB1BF-9971-2E4A-8D3A-8791EAE3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A957-47FA-C646-A0B3-568B5E27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82F94-E116-924F-B576-0B345974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D7C80-6D73-C349-8388-A872FFBB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11EFD-96D7-5840-98A6-8217A7EA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3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9F6BA-A9AB-2F42-9B80-E8A80D66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96310-536A-9440-B1ED-4D038C2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3513E-3F3B-D44F-8466-141B612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8F88-DAE4-6144-8C77-CF1C6A72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5456-127D-7040-93BB-5CE81C9B0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26AFC-31AC-DC45-877B-D108CAE7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A129A-506E-8645-8C93-72181198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E0F93-7B2C-1343-AE68-1A828657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FAE4F-AA14-CB4B-9E64-F44568A9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0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F2F6-691C-8640-8E43-F07BDF61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C1F5D-D025-214C-8719-7056E721D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5EE96-06C6-DC4B-8747-BFA86A180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2BEE-05D5-A74B-BC5F-1BAB9CE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CF11A-0C10-B340-A201-07AFDBFF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41F60-1CB2-2146-9DEA-7D70B296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3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3A8E9-2B88-6A46-AD6F-87F7E791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6F558-A898-FD4B-AC52-54F7208CE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BF23B-2B88-0640-8D37-1A07D81BE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D7DC6-F784-D840-9D9D-DF50EF1139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E90A-546E-D64C-AC27-DF6A24945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5948-FA13-C942-AB56-DDA9ACDD0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8D2D2-F42B-294E-8542-7CDF40CC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(null)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(null)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(null)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(null)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F7507-582D-744C-9E58-605F60A3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45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 Rounded" pitchFamily="2" charset="77"/>
              </a:rPr>
              <a:t>Hypersequents, constraints, </a:t>
            </a:r>
            <a:br>
              <a:rPr lang="en-US" b="1" dirty="0">
                <a:latin typeface="Helvetica Rounded" pitchFamily="2" charset="77"/>
              </a:rPr>
            </a:br>
            <a:r>
              <a:rPr lang="en-US" b="1" dirty="0">
                <a:latin typeface="Helvetica Rounded" pitchFamily="2" charset="77"/>
              </a:rPr>
              <a:t>and a bunch of doodles</a:t>
            </a:r>
            <a:br>
              <a:rPr lang="en-US" b="1" dirty="0">
                <a:latin typeface="Helvetica Rounded" pitchFamily="2" charset="77"/>
              </a:rPr>
            </a:br>
            <a:br>
              <a:rPr lang="en-US" b="1" dirty="0">
                <a:latin typeface="Helvetica Rounded" pitchFamily="2" charset="77"/>
              </a:rPr>
            </a:br>
            <a:r>
              <a:rPr lang="en-US" b="1" dirty="0">
                <a:latin typeface="Helvetica Rounded" pitchFamily="2" charset="77"/>
              </a:rPr>
              <a:t>Wen Kokke</a:t>
            </a:r>
          </a:p>
        </p:txBody>
      </p:sp>
    </p:spTree>
    <p:extLst>
      <p:ext uri="{BB962C8B-B14F-4D97-AF65-F5344CB8AC3E}">
        <p14:creationId xmlns:p14="http://schemas.microsoft.com/office/powerpoint/2010/main" val="150971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3EB3C-FAD2-274D-AB94-F4F725370861}"/>
              </a:ext>
            </a:extLst>
          </p:cNvPr>
          <p:cNvSpPr txBox="1"/>
          <p:nvPr/>
        </p:nvSpPr>
        <p:spPr>
          <a:xfrm>
            <a:off x="0" y="1747655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Helvetica Rounded" pitchFamily="2" charset="77"/>
              </a:rPr>
              <a:t>Intermezzo:</a:t>
            </a:r>
          </a:p>
          <a:p>
            <a:pPr algn="ctr"/>
            <a:r>
              <a:rPr lang="en-US" sz="4400" b="1" dirty="0">
                <a:latin typeface="Helvetica Rounded" pitchFamily="2" charset="77"/>
              </a:rPr>
              <a:t>the audience demands to know</a:t>
            </a:r>
          </a:p>
          <a:p>
            <a:pPr algn="ctr"/>
            <a:r>
              <a:rPr lang="en-US" sz="4400" b="1" dirty="0">
                <a:latin typeface="Helvetica Rounded" pitchFamily="2" charset="77"/>
              </a:rPr>
              <a:t>what “more or less equivalent” means.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8257B-EC67-9840-992D-95762C83AD8E}"/>
              </a:ext>
            </a:extLst>
          </p:cNvPr>
          <p:cNvSpPr txBox="1"/>
          <p:nvPr/>
        </p:nvSpPr>
        <p:spPr>
          <a:xfrm>
            <a:off x="-1" y="4792669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Helvetica Rounded" pitchFamily="2" charset="77"/>
              </a:rPr>
              <a:t>Take this, it helps: </a:t>
            </a:r>
          </a:p>
          <a:p>
            <a:pPr algn="ctr"/>
            <a:r>
              <a:rPr lang="en-US" sz="3400" b="1" dirty="0">
                <a:latin typeface="Helvetica Rounded" pitchFamily="2" charset="77"/>
              </a:rPr>
              <a:t>(</a:t>
            </a:r>
            <a:r>
              <a:rPr lang="en-US" sz="3400" b="1" dirty="0" err="1">
                <a:latin typeface="Helvetica Rounded" pitchFamily="2" charset="77"/>
              </a:rPr>
              <a:t>vx</a:t>
            </a:r>
            <a:r>
              <a:rPr lang="en-US" sz="3400" b="1" dirty="0">
                <a:latin typeface="Helvetica Rounded" pitchFamily="2" charset="77"/>
              </a:rPr>
              <a:t>)(</a:t>
            </a:r>
            <a:r>
              <a:rPr lang="el-GR" sz="3400" b="1" dirty="0">
                <a:latin typeface="Helvetica Rounded" pitchFamily="2" charset="77"/>
              </a:rPr>
              <a:t>π</a:t>
            </a:r>
            <a:r>
              <a:rPr lang="en-US" sz="3400" b="1" dirty="0">
                <a:latin typeface="Helvetica Rounded" pitchFamily="2" charset="77"/>
              </a:rPr>
              <a:t>.P) ≡ </a:t>
            </a:r>
            <a:r>
              <a:rPr lang="el-GR" sz="3400" b="1" dirty="0">
                <a:latin typeface="Helvetica Rounded" pitchFamily="2" charset="77"/>
              </a:rPr>
              <a:t>π</a:t>
            </a:r>
            <a:r>
              <a:rPr lang="en-US" sz="3400" b="1" dirty="0">
                <a:latin typeface="Helvetica Rounded" pitchFamily="2" charset="77"/>
              </a:rPr>
              <a:t>.(</a:t>
            </a:r>
            <a:r>
              <a:rPr lang="en-US" sz="3400" b="1" dirty="0" err="1">
                <a:latin typeface="Helvetica Rounded" pitchFamily="2" charset="77"/>
              </a:rPr>
              <a:t>vx</a:t>
            </a:r>
            <a:r>
              <a:rPr lang="en-US" sz="3400" b="1" dirty="0">
                <a:latin typeface="Helvetica Rounded" pitchFamily="2" charset="77"/>
              </a:rPr>
              <a:t>)P if x∉</a:t>
            </a:r>
            <a:r>
              <a:rPr lang="el-GR" sz="3400" b="1" dirty="0">
                <a:latin typeface="Helvetica Rounded" pitchFamily="2" charset="77"/>
              </a:rPr>
              <a:t>π</a:t>
            </a:r>
            <a:endParaRPr lang="en-US" sz="3400" b="1" dirty="0">
              <a:latin typeface="Helvetica Round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286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66E805-EFF9-B540-BB87-BC4C2EE32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4" t="30078" r="23690" b="32868"/>
          <a:stretch/>
        </p:blipFill>
        <p:spPr>
          <a:xfrm>
            <a:off x="2254103" y="393404"/>
            <a:ext cx="7612911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1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5EBA27-1A9B-614F-8782-4DC19400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6230B-DCF3-CC49-8184-C9BAEAE3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304"/>
            <a:ext cx="2550696" cy="2550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6BC9EF-B656-3141-895E-3CA582A19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1304" y="4307304"/>
            <a:ext cx="2550696" cy="255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5298F-8DF2-F14B-9C39-4D6530BC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12" y="0"/>
            <a:ext cx="2418588" cy="2418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3733A3-9850-5B46-A835-05BC1A7D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418588" cy="24185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B9881A-518C-8845-A62C-798C9063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0" y="21659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71ACC2-0F2D-1644-B28F-203908368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1277600" y="216592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46EC8E-63DE-6B4B-A74F-FA59DD612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859012" y="0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7C53F3-2B2B-A44A-A9E1-EB4D1A1CF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586924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CB9F6-75BF-C24A-8BC4-B931606F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455CA-8D50-0240-9AC0-A097473BE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9AC5B-6451-9F46-8394-49D2C032A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6D52-5D8E-6341-8726-F41BF0CBA4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1545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 Rounded" pitchFamily="2" charset="77"/>
              </a:rPr>
              <a:t>I want to talk about the collection of constraints which are checked by type checking in Cyclic CP.</a:t>
            </a:r>
          </a:p>
        </p:txBody>
      </p:sp>
    </p:spTree>
    <p:extLst>
      <p:ext uri="{BB962C8B-B14F-4D97-AF65-F5344CB8AC3E}">
        <p14:creationId xmlns:p14="http://schemas.microsoft.com/office/powerpoint/2010/main" val="183662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7131E-DAE1-E542-91DB-3BC5EF4B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r="5057" b="46667"/>
          <a:stretch/>
        </p:blipFill>
        <p:spPr>
          <a:xfrm>
            <a:off x="16042" y="336884"/>
            <a:ext cx="12175958" cy="60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99452-2795-CA41-9802-4F074378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53684" r="26086" b="21755"/>
          <a:stretch/>
        </p:blipFill>
        <p:spPr>
          <a:xfrm>
            <a:off x="2288030" y="745958"/>
            <a:ext cx="8504768" cy="56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1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4443C-4978-0648-B1D8-14443EF1A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r="5057" b="46667"/>
          <a:stretch/>
        </p:blipFill>
        <p:spPr>
          <a:xfrm>
            <a:off x="16042" y="336884"/>
            <a:ext cx="12175958" cy="60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F7507-582D-744C-9E58-605F60A3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45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 Rounded" pitchFamily="2" charset="77"/>
              </a:rPr>
              <a:t>Previously, on ABCD...</a:t>
            </a:r>
          </a:p>
        </p:txBody>
      </p:sp>
    </p:spTree>
    <p:extLst>
      <p:ext uri="{BB962C8B-B14F-4D97-AF65-F5344CB8AC3E}">
        <p14:creationId xmlns:p14="http://schemas.microsoft.com/office/powerpoint/2010/main" val="381787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F7507-582D-744C-9E58-605F60A3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45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 Rounded" pitchFamily="2" charset="77"/>
              </a:rPr>
              <a:t>What is the relation between hypersequents and constraints?</a:t>
            </a:r>
          </a:p>
        </p:txBody>
      </p:sp>
    </p:spTree>
    <p:extLst>
      <p:ext uri="{BB962C8B-B14F-4D97-AF65-F5344CB8AC3E}">
        <p14:creationId xmlns:p14="http://schemas.microsoft.com/office/powerpoint/2010/main" val="422582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EA5E2C8-4440-DE4E-AE5A-FC496044C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r="68774"/>
          <a:stretch/>
        </p:blipFill>
        <p:spPr>
          <a:xfrm rot="5400000">
            <a:off x="1368067" y="3974107"/>
            <a:ext cx="1515826" cy="4251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24BC2-4C50-D346-9233-D4D05DC85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8" t="94118" r="3171"/>
          <a:stretch/>
        </p:blipFill>
        <p:spPr>
          <a:xfrm rot="5400000">
            <a:off x="26416" y="4947920"/>
            <a:ext cx="576072" cy="6289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2B9E67-A12B-F340-9DA6-795187FC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45200" r="30284" b="26400"/>
          <a:stretch/>
        </p:blipFill>
        <p:spPr>
          <a:xfrm rot="5400000">
            <a:off x="4399288" y="2372807"/>
            <a:ext cx="3393424" cy="362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CADE83-A66E-8D4D-8E6D-2479A3C30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8" t="72000" r="3171" b="6090"/>
          <a:stretch/>
        </p:blipFill>
        <p:spPr>
          <a:xfrm rot="5400000">
            <a:off x="1513617" y="4405005"/>
            <a:ext cx="460874" cy="18743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2548E4-EFE5-E044-8B8E-7807D945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369"/>
            <a:ext cx="10515600" cy="11749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Helvetica Rounded" pitchFamily="2" charset="77"/>
              </a:rPr>
              <a:t>Let’s pretend the &lt;-constraints are edges in a graph!</a:t>
            </a:r>
          </a:p>
        </p:txBody>
      </p:sp>
    </p:spTree>
    <p:extLst>
      <p:ext uri="{BB962C8B-B14F-4D97-AF65-F5344CB8AC3E}">
        <p14:creationId xmlns:p14="http://schemas.microsoft.com/office/powerpoint/2010/main" val="17013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39FB6-04A2-4A4C-A40C-70E38A13A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t="1067" r="34679" b="86133"/>
          <a:stretch/>
        </p:blipFill>
        <p:spPr>
          <a:xfrm rot="-120000">
            <a:off x="3827416" y="301479"/>
            <a:ext cx="4402474" cy="1368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B4B87-CC9E-AF4F-B4F7-90E2AD73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6045" r="8623" b="70489"/>
          <a:stretch/>
        </p:blipFill>
        <p:spPr>
          <a:xfrm rot="-120000">
            <a:off x="2806367" y="1467388"/>
            <a:ext cx="6444568" cy="1439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26B8D4-907B-3048-AB50-B9555C50E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87"/>
          <a:stretch/>
        </p:blipFill>
        <p:spPr>
          <a:xfrm rot="16200000">
            <a:off x="4325075" y="-515738"/>
            <a:ext cx="3407156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4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7BE50-7240-7847-83F7-963ED8B3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1" t="43610" r="38054" b="29540"/>
          <a:stretch/>
        </p:blipFill>
        <p:spPr>
          <a:xfrm rot="5400000">
            <a:off x="2514600" y="1408179"/>
            <a:ext cx="2670048" cy="287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9A287-EDC4-5042-84F1-E49F3B9D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3" t="42800" r="36375" b="29333"/>
          <a:stretch/>
        </p:blipFill>
        <p:spPr>
          <a:xfrm rot="5400000">
            <a:off x="6989207" y="1353822"/>
            <a:ext cx="2865851" cy="2979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97139-980E-B244-B879-6046D6957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r="81018"/>
          <a:stretch/>
        </p:blipFill>
        <p:spPr>
          <a:xfrm rot="5400000">
            <a:off x="1665247" y="3676927"/>
            <a:ext cx="921466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3DE187-9A54-5644-8B7C-7DFDC543E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1" t="43200" r="36187" b="28667"/>
          <a:stretch/>
        </p:blipFill>
        <p:spPr>
          <a:xfrm rot="5400000">
            <a:off x="2265542" y="1209180"/>
            <a:ext cx="3122446" cy="3008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99B7D-00C6-A24D-BFF5-640E9AC2D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t="56267" r="53704" b="16533"/>
          <a:stretch/>
        </p:blipFill>
        <p:spPr>
          <a:xfrm rot="5400000">
            <a:off x="7311839" y="1358864"/>
            <a:ext cx="2922847" cy="2908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BAE89-5ACF-B943-A309-53AC254C3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r="68774"/>
          <a:stretch/>
        </p:blipFill>
        <p:spPr>
          <a:xfrm rot="5400000">
            <a:off x="1368067" y="3974107"/>
            <a:ext cx="1515826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2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06824A-50C7-0247-AF3A-4EF682C75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26533" r="36186" b="54933"/>
          <a:stretch/>
        </p:blipFill>
        <p:spPr>
          <a:xfrm rot="5400000">
            <a:off x="997222" y="1903762"/>
            <a:ext cx="3521722" cy="1981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2104D-A6CA-A243-8496-0A62CD76E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14533" r="46735" b="67600"/>
          <a:stretch/>
        </p:blipFill>
        <p:spPr>
          <a:xfrm rot="5400000">
            <a:off x="8455037" y="1939424"/>
            <a:ext cx="3307816" cy="1910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714A6-AFD0-9F45-A210-D856889D3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45" y="1165896"/>
            <a:ext cx="1981200" cy="350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A5E2C8-4440-DE4E-AE5A-FC496044C4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r="68774"/>
          <a:stretch/>
        </p:blipFill>
        <p:spPr>
          <a:xfrm rot="5400000">
            <a:off x="1368067" y="3974107"/>
            <a:ext cx="1515826" cy="4251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93D85-353B-3B42-9FCD-8C6588A64A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8" t="94118" r="3171"/>
          <a:stretch/>
        </p:blipFill>
        <p:spPr>
          <a:xfrm rot="5400000">
            <a:off x="26416" y="4947920"/>
            <a:ext cx="576072" cy="628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A1CDF-9BC9-2645-B15B-7ACE516EBD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8" t="72000" r="3171" b="6090"/>
          <a:stretch/>
        </p:blipFill>
        <p:spPr>
          <a:xfrm rot="5400000">
            <a:off x="1513617" y="4405005"/>
            <a:ext cx="460874" cy="18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0B95-9D7C-AB47-8E9A-FCD25C02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403"/>
          </a:xfrm>
        </p:spPr>
        <p:txBody>
          <a:bodyPr/>
          <a:lstStyle/>
          <a:p>
            <a:pPr algn="ctr"/>
            <a:r>
              <a:rPr lang="en-US" b="1" dirty="0">
                <a:latin typeface="Helvetica Rounded" pitchFamily="2" charset="77"/>
              </a:rPr>
              <a:t>Conclusion!</a:t>
            </a:r>
          </a:p>
        </p:txBody>
      </p:sp>
    </p:spTree>
    <p:extLst>
      <p:ext uri="{BB962C8B-B14F-4D97-AF65-F5344CB8AC3E}">
        <p14:creationId xmlns:p14="http://schemas.microsoft.com/office/powerpoint/2010/main" val="408645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3FD-0057-6E42-A2DD-89BBD6CE3F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1454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 Rounded" pitchFamily="2" charset="77"/>
              </a:rPr>
              <a:t>Speculation Time!</a:t>
            </a:r>
          </a:p>
        </p:txBody>
      </p:sp>
    </p:spTree>
    <p:extLst>
      <p:ext uri="{BB962C8B-B14F-4D97-AF65-F5344CB8AC3E}">
        <p14:creationId xmlns:p14="http://schemas.microsoft.com/office/powerpoint/2010/main" val="335467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0B95-9D7C-AB47-8E9A-FCD25C02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403"/>
          </a:xfrm>
        </p:spPr>
        <p:txBody>
          <a:bodyPr/>
          <a:lstStyle/>
          <a:p>
            <a:pPr algn="ctr"/>
            <a:r>
              <a:rPr lang="en-US" b="1" dirty="0">
                <a:latin typeface="Helvetica Rounded" pitchFamily="2" charset="77"/>
              </a:rPr>
              <a:t>What is the relation between global types and constraints?</a:t>
            </a:r>
          </a:p>
        </p:txBody>
      </p:sp>
    </p:spTree>
    <p:extLst>
      <p:ext uri="{BB962C8B-B14F-4D97-AF65-F5344CB8AC3E}">
        <p14:creationId xmlns:p14="http://schemas.microsoft.com/office/powerpoint/2010/main" val="353225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EF992-3A47-104B-A873-834EE132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0"/>
            <a:ext cx="8938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EFC5E-D281-E94A-BA31-8058CA2D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5CB0A-75A3-F44C-8519-187D9B53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16000" r="18134" b="54667"/>
          <a:stretch/>
        </p:blipFill>
        <p:spPr>
          <a:xfrm>
            <a:off x="3360421" y="1842213"/>
            <a:ext cx="5655706" cy="3136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31DAC-AD27-EB4D-8555-23C9FAAAD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9" b="31089"/>
          <a:stretch/>
        </p:blipFill>
        <p:spPr>
          <a:xfrm>
            <a:off x="2403674" y="638153"/>
            <a:ext cx="7569200" cy="87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829FF-4610-B04C-B2DE-C20C3FADA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45867" r="40707" b="43600"/>
          <a:stretch/>
        </p:blipFill>
        <p:spPr>
          <a:xfrm>
            <a:off x="4313345" y="4978908"/>
            <a:ext cx="3749857" cy="11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0B95-9D7C-AB47-8E9A-FCD25C02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403"/>
          </a:xfrm>
        </p:spPr>
        <p:txBody>
          <a:bodyPr/>
          <a:lstStyle/>
          <a:p>
            <a:pPr algn="ctr"/>
            <a:r>
              <a:rPr lang="en-US" b="1" dirty="0">
                <a:latin typeface="Helvetica Rounded" pitchFamily="2" charset="77"/>
              </a:rPr>
              <a:t>What about non-determinism?</a:t>
            </a:r>
          </a:p>
        </p:txBody>
      </p:sp>
    </p:spTree>
    <p:extLst>
      <p:ext uri="{BB962C8B-B14F-4D97-AF65-F5344CB8AC3E}">
        <p14:creationId xmlns:p14="http://schemas.microsoft.com/office/powerpoint/2010/main" val="278425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39386-2D49-9E4F-B1A9-F3FF070B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93" y="0"/>
            <a:ext cx="915240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9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2AEB3-2133-D041-A7D0-3AAD3783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93" y="0"/>
            <a:ext cx="9157405" cy="68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C7C8C-19C1-E642-9687-E69EC26C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2" b="62331"/>
          <a:stretch/>
        </p:blipFill>
        <p:spPr>
          <a:xfrm>
            <a:off x="3732610" y="1107517"/>
            <a:ext cx="4854356" cy="1012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306ED-45CC-0843-AA3B-74A3C95E0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t="54485" r="50465" b="32511"/>
          <a:stretch/>
        </p:blipFill>
        <p:spPr>
          <a:xfrm>
            <a:off x="5102577" y="2686754"/>
            <a:ext cx="1896535" cy="891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A1554-07F3-9240-B948-77F835AEF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t="54485" r="50465" b="32511"/>
          <a:stretch/>
        </p:blipFill>
        <p:spPr>
          <a:xfrm>
            <a:off x="5102576" y="3699848"/>
            <a:ext cx="1896535" cy="891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ED554-083E-6C48-83E0-3E93F89FF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75226" r="44884" b="12428"/>
          <a:stretch/>
        </p:blipFill>
        <p:spPr>
          <a:xfrm>
            <a:off x="5036543" y="4712942"/>
            <a:ext cx="2246490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54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0B95-9D7C-AB47-8E9A-FCD25C02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403"/>
          </a:xfrm>
        </p:spPr>
        <p:txBody>
          <a:bodyPr/>
          <a:lstStyle/>
          <a:p>
            <a:pPr algn="ctr"/>
            <a:r>
              <a:rPr lang="en-US" b="1" dirty="0">
                <a:latin typeface="Helvetica Rounded" pitchFamily="2" charset="77"/>
              </a:rPr>
              <a:t>What about collapsing “!</a:t>
            </a:r>
            <a:r>
              <a:rPr lang="en-US" b="1" baseline="-25000" dirty="0">
                <a:latin typeface="Helvetica Rounded" pitchFamily="2" charset="77"/>
              </a:rPr>
              <a:t>n</a:t>
            </a:r>
            <a:r>
              <a:rPr lang="en-US" b="1" dirty="0">
                <a:latin typeface="Helvetica Rounded" pitchFamily="2" charset="77"/>
              </a:rPr>
              <a:t>” and “?</a:t>
            </a:r>
            <a:r>
              <a:rPr lang="en-US" b="1" baseline="-25000" dirty="0">
                <a:latin typeface="Helvetica Rounded" pitchFamily="2" charset="77"/>
              </a:rPr>
              <a:t>n</a:t>
            </a:r>
            <a:r>
              <a:rPr lang="en-US" b="1" dirty="0">
                <a:latin typeface="Helvetica Rounded" pitchFamily="2" charset="77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159609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15EB-5331-F344-B3CC-67D6F014FC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1454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 Rounded" pitchFamily="2" charset="77"/>
              </a:rPr>
              <a:t>Just grab a whiteboard, Wen, </a:t>
            </a:r>
          </a:p>
          <a:p>
            <a:pPr algn="ctr"/>
            <a:r>
              <a:rPr lang="en-US" b="1" dirty="0">
                <a:latin typeface="Helvetica Rounded" pitchFamily="2" charset="77"/>
              </a:rPr>
              <a:t>it’s easier.</a:t>
            </a:r>
          </a:p>
        </p:txBody>
      </p:sp>
    </p:spTree>
    <p:extLst>
      <p:ext uri="{BB962C8B-B14F-4D97-AF65-F5344CB8AC3E}">
        <p14:creationId xmlns:p14="http://schemas.microsoft.com/office/powerpoint/2010/main" val="204096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31535-76DA-6942-A569-E70A13E1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35"/>
            <a:ext cx="12200965" cy="68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0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C5CD8-0E14-4749-A003-CF8DCCA1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DAD9B-AB4F-4441-B56D-A6BA8D27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D4981-3321-AE47-AC5A-1E956409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0FEEFF-EE0C-8F40-9DD0-E041A1181FB3}"/>
              </a:ext>
            </a:extLst>
          </p:cNvPr>
          <p:cNvSpPr/>
          <p:nvPr/>
        </p:nvSpPr>
        <p:spPr>
          <a:xfrm>
            <a:off x="1" y="1074509"/>
            <a:ext cx="12209927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nope.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7AD33-FA04-7E43-80F8-C9949B254C4C}"/>
              </a:ext>
            </a:extLst>
          </p:cNvPr>
          <p:cNvCxnSpPr/>
          <p:nvPr/>
        </p:nvCxnSpPr>
        <p:spPr>
          <a:xfrm>
            <a:off x="202019" y="6422065"/>
            <a:ext cx="2239200" cy="0"/>
          </a:xfrm>
          <a:prstGeom prst="line">
            <a:avLst/>
          </a:prstGeom>
          <a:ln w="635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C338E-F3A7-404A-A132-70B7C614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E962CF-CB5C-8A4E-9887-1088DBBA536C}"/>
              </a:ext>
            </a:extLst>
          </p:cNvPr>
          <p:cNvCxnSpPr/>
          <p:nvPr/>
        </p:nvCxnSpPr>
        <p:spPr>
          <a:xfrm>
            <a:off x="202019" y="6422065"/>
            <a:ext cx="2239200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7E663A-F9DE-BE49-9445-EAE4C867D2D5}"/>
              </a:ext>
            </a:extLst>
          </p:cNvPr>
          <p:cNvSpPr txBox="1"/>
          <p:nvPr/>
        </p:nvSpPr>
        <p:spPr>
          <a:xfrm>
            <a:off x="1" y="4433778"/>
            <a:ext cx="12392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Helvetica Rounded" pitchFamily="2" charset="77"/>
              </a:rPr>
              <a:t>Specifically: we add </a:t>
            </a:r>
            <a:r>
              <a:rPr lang="en-US" sz="4400" b="1" dirty="0" err="1">
                <a:latin typeface="Helvetica Rounded" pitchFamily="2" charset="77"/>
              </a:rPr>
              <a:t>x∉G</a:t>
            </a:r>
            <a:r>
              <a:rPr lang="en-US" sz="4400" b="1" dirty="0">
                <a:latin typeface="Helvetica Rounded" pitchFamily="2" charset="77"/>
              </a:rPr>
              <a:t> as</a:t>
            </a:r>
          </a:p>
          <a:p>
            <a:pPr algn="ctr"/>
            <a:r>
              <a:rPr lang="en-US" sz="4400" b="1" dirty="0">
                <a:latin typeface="Helvetica Rounded" pitchFamily="2" charset="77"/>
              </a:rPr>
              <a:t>a side-condition to every logical rule!</a:t>
            </a:r>
          </a:p>
        </p:txBody>
      </p:sp>
    </p:spTree>
    <p:extLst>
      <p:ext uri="{BB962C8B-B14F-4D97-AF65-F5344CB8AC3E}">
        <p14:creationId xmlns:p14="http://schemas.microsoft.com/office/powerpoint/2010/main" val="29053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5718A-F181-1041-819E-94F9293E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2E7069-552E-6F43-BB8A-02A477015965}"/>
              </a:ext>
            </a:extLst>
          </p:cNvPr>
          <p:cNvCxnSpPr/>
          <p:nvPr/>
        </p:nvCxnSpPr>
        <p:spPr>
          <a:xfrm>
            <a:off x="202019" y="6422065"/>
            <a:ext cx="2239200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C652FB-91EE-6E47-9B59-F77BBA9C3A2B}"/>
              </a:ext>
            </a:extLst>
          </p:cNvPr>
          <p:cNvSpPr txBox="1"/>
          <p:nvPr/>
        </p:nvSpPr>
        <p:spPr>
          <a:xfrm>
            <a:off x="1300716" y="1499192"/>
            <a:ext cx="9590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Helvetica Rounded" pitchFamily="2" charset="77"/>
              </a:rPr>
              <a:t>Yes, it does! Good </a:t>
            </a:r>
            <a:r>
              <a:rPr lang="en-US" sz="4400" b="1" dirty="0">
                <a:latin typeface="Helvetica Rounded" pitchFamily="2" charset="77"/>
              </a:rPr>
              <a:t>job</a:t>
            </a:r>
            <a:r>
              <a:rPr lang="en-US" sz="4000" b="1" dirty="0">
                <a:latin typeface="Helvetica Rounded" pitchFamily="2" charset="77"/>
              </a:rPr>
              <a:t>, past-Wen!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9FEF4-DE8F-9946-A0E4-A85AE32207A8}"/>
              </a:ext>
            </a:extLst>
          </p:cNvPr>
          <p:cNvSpPr txBox="1"/>
          <p:nvPr/>
        </p:nvSpPr>
        <p:spPr>
          <a:xfrm>
            <a:off x="1300715" y="4373527"/>
            <a:ext cx="959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Helvetica Rounded" pitchFamily="2" charset="77"/>
              </a:rPr>
              <a:t>In fact, it makes the system more or less equivalent to CP!</a:t>
            </a:r>
          </a:p>
        </p:txBody>
      </p:sp>
    </p:spTree>
    <p:extLst>
      <p:ext uri="{BB962C8B-B14F-4D97-AF65-F5344CB8AC3E}">
        <p14:creationId xmlns:p14="http://schemas.microsoft.com/office/powerpoint/2010/main" val="19909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173</Words>
  <Application>Microsoft Macintosh PowerPoint</Application>
  <PresentationFormat>Widescreen</PresentationFormat>
  <Paragraphs>28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Helvetica Rounded</vt:lpstr>
      <vt:lpstr>Office Theme</vt:lpstr>
      <vt:lpstr>Hypersequents, constraints,  and a bunch of doodles  Wen Kokke</vt:lpstr>
      <vt:lpstr>Previously, on ABCD...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relation between hypersequents and constraints?</vt:lpstr>
      <vt:lpstr>Let’s pretend the &lt;-constraints are edges in a graph!</vt:lpstr>
      <vt:lpstr>PowerPoint Presentation</vt:lpstr>
      <vt:lpstr>PowerPoint Presentation</vt:lpstr>
      <vt:lpstr>PowerPoint Presentation</vt:lpstr>
      <vt:lpstr>PowerPoint Presentation</vt:lpstr>
      <vt:lpstr>Conclusion!</vt:lpstr>
      <vt:lpstr>PowerPoint Presentation</vt:lpstr>
      <vt:lpstr>What is the relation between global types and constraints?</vt:lpstr>
      <vt:lpstr>PowerPoint Presentation</vt:lpstr>
      <vt:lpstr>PowerPoint Presentation</vt:lpstr>
      <vt:lpstr>What about non-determinism?</vt:lpstr>
      <vt:lpstr>PowerPoint Presentation</vt:lpstr>
      <vt:lpstr>PowerPoint Presentation</vt:lpstr>
      <vt:lpstr>PowerPoint Presentation</vt:lpstr>
      <vt:lpstr>What about collapsing “!n” and “?n”?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Kokke</dc:creator>
  <cp:lastModifiedBy>Wen Kokke</cp:lastModifiedBy>
  <cp:revision>42</cp:revision>
  <dcterms:created xsi:type="dcterms:W3CDTF">2018-01-28T14:25:29Z</dcterms:created>
  <dcterms:modified xsi:type="dcterms:W3CDTF">2018-01-31T13:51:22Z</dcterms:modified>
</cp:coreProperties>
</file>